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4" r:id="rId10"/>
    <p:sldId id="277" r:id="rId11"/>
    <p:sldId id="263" r:id="rId12"/>
    <p:sldId id="278" r:id="rId13"/>
    <p:sldId id="281" r:id="rId14"/>
    <p:sldId id="279" r:id="rId15"/>
    <p:sldId id="283" r:id="rId16"/>
    <p:sldId id="284" r:id="rId17"/>
    <p:sldId id="285" r:id="rId18"/>
    <p:sldId id="282" r:id="rId19"/>
    <p:sldId id="265" r:id="rId20"/>
    <p:sldId id="27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CE7496-4C6E-4CFC-BF67-8B2030D1ED1D}">
  <a:tblStyle styleId="{ACCE7496-4C6E-4CFC-BF67-8B2030D1ED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64"/>
  </p:normalViewPr>
  <p:slideViewPr>
    <p:cSldViewPr snapToGrid="0">
      <p:cViewPr varScale="1">
        <p:scale>
          <a:sx n="149" d="100"/>
          <a:sy n="149" d="100"/>
        </p:scale>
        <p:origin x="752" y="17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65A9DBAB-EA04-0500-4C1D-6B0680B44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B66CA77F-07E2-4300-DF92-6E6D4DA9C1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B1DB53AC-5578-9076-C187-718221401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37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F801F8AC-C1D1-0639-87E8-F3ACE1F0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01535550-07FF-2232-48B9-19F3C70A3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D2CFA749-C6C6-1DEA-3EE6-237873B6C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51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7EEF996-591C-45B4-367B-0CB50822E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EA78311B-C208-5BED-4D9A-6A9B9430BD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5F1C815B-FB21-7C39-2C41-8390FF62B1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56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5234B1CF-B934-5C3D-BE1A-7BC70B049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1F8F511C-A6A5-50F3-E65C-D8F4BEB6F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591BCBF6-659F-DC5F-A7CA-D10B7408E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898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9EE2C301-48CE-F8E8-89AB-B9A2C205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A5BC9140-CC3F-4ADA-0939-73C6B9FC4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32633D48-3EB2-336A-1621-BAD0314AD6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064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3D1138D7-E3B4-FC34-CDB7-7BF999E4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B884EA39-B002-B615-BB6A-DE64DF3F2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E11185E6-48CB-5505-B1E9-60CE9B161B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724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EA027BE9-DB7C-4086-441B-E71D4EB4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62CEE1BA-CE7F-6245-1444-654B97E19B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E829C263-FEB8-D68A-4F17-16AEF43C4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748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7171AFBE-04B7-6439-7641-C8BBE7B4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4ECE781B-62A6-9A7E-8263-446630B4B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17B2110A-805A-AEDB-B5DE-F10A4F78A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815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f5ce6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f5ce68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63FE6008-7A19-8874-8CF8-E464B38CA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f5ce68a_0_15:notes">
            <a:extLst>
              <a:ext uri="{FF2B5EF4-FFF2-40B4-BE49-F238E27FC236}">
                <a16:creationId xmlns:a16="http://schemas.microsoft.com/office/drawing/2014/main" id="{C69B5DA3-CC2E-A304-57EF-FC019DCB9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f5ce68a_0_15:notes">
            <a:extLst>
              <a:ext uri="{FF2B5EF4-FFF2-40B4-BE49-F238E27FC236}">
                <a16:creationId xmlns:a16="http://schemas.microsoft.com/office/drawing/2014/main" id="{C9CBAC3F-A48E-09A9-2D09-1E3C1E45A9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77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07fba8f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07fba8f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07fba8f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07fba8f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07fba8f9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07fba8f9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04b8b675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04b8b675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7f5ce68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7f5ce68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7f5ce6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7f5ce6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1B78436-9876-A59A-0CA0-CCD56C65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5855BE89-A620-69F8-0386-E1DFE01B6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C6F1C539-0A7A-02ED-9870-09B98FECB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1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idmid.ru/%D1%83%D1%81%D1%82%D0%B0%D0%BD%D0%BE%D0%B2%D0%BA%D0%B0-%D0%B8-%D0%B8%D1%81%D0%BF%D0%BE%D0%BB%D1%8C%D0%B7%D0%BE%D0%B2%D0%B0%D0%BD%D0%B8%D0%B5-cassandra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www.sysops.host/71-how-to-deploy-clickhouse-server-with-docker-compos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utkovski/NoSql/tree/main/course/configs_files/cassandra" TargetMode="External"/><Relationship Id="rId5" Type="http://schemas.openxmlformats.org/officeDocument/2006/relationships/hyperlink" Target="https://github.com/Rutkovski/NoSql/tree/main/course/configs_files/clickHouse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cipenlg.cs.put.poznan.pl/datase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hyperlink" Target="https://github.com/Rutkovski/NoSql/blob/main/course/prepare_test_data/convertor_for_prepare_csv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Rutkovski/NoSql/tree/main/course/monitor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kovski/NoSql/blob/main/course/load_files/locustfileCH.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Rutkovski/NoSql/blob/main/course/load_files/locustfileCQL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utkovski/NoSql/tree/main/course/reports/Cassandra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4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5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5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9" Type="http://schemas.openxmlformats.org/officeDocument/2006/relationships/image" Target="../media/image92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42" Type="http://schemas.openxmlformats.org/officeDocument/2006/relationships/image" Target="../media/image9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41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40" Type="http://schemas.openxmlformats.org/officeDocument/2006/relationships/image" Target="../media/image93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28.png"/><Relationship Id="rId21" Type="http://schemas.openxmlformats.org/officeDocument/2006/relationships/image" Target="../media/image113.png"/><Relationship Id="rId34" Type="http://schemas.openxmlformats.org/officeDocument/2006/relationships/image" Target="../media/image124.png"/><Relationship Id="rId42" Type="http://schemas.openxmlformats.org/officeDocument/2006/relationships/image" Target="../media/image130.png"/><Relationship Id="rId47" Type="http://schemas.openxmlformats.org/officeDocument/2006/relationships/image" Target="../media/image13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8.png"/><Relationship Id="rId29" Type="http://schemas.openxmlformats.org/officeDocument/2006/relationships/image" Target="../media/image120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3.png"/><Relationship Id="rId37" Type="http://schemas.openxmlformats.org/officeDocument/2006/relationships/image" Target="../media/image126.png"/><Relationship Id="rId40" Type="http://schemas.openxmlformats.org/officeDocument/2006/relationships/image" Target="../media/image14.png"/><Relationship Id="rId45" Type="http://schemas.openxmlformats.org/officeDocument/2006/relationships/image" Target="../media/image133.png"/><Relationship Id="rId5" Type="http://schemas.openxmlformats.org/officeDocument/2006/relationships/image" Target="../media/image98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19.png"/><Relationship Id="rId36" Type="http://schemas.openxmlformats.org/officeDocument/2006/relationships/image" Target="../media/image125.png"/><Relationship Id="rId49" Type="http://schemas.openxmlformats.org/officeDocument/2006/relationships/image" Target="../media/image137.png"/><Relationship Id="rId10" Type="http://schemas.openxmlformats.org/officeDocument/2006/relationships/image" Target="../media/image5.png"/><Relationship Id="rId19" Type="http://schemas.openxmlformats.org/officeDocument/2006/relationships/image" Target="../media/image111.png"/><Relationship Id="rId31" Type="http://schemas.openxmlformats.org/officeDocument/2006/relationships/image" Target="../media/image122.png"/><Relationship Id="rId44" Type="http://schemas.openxmlformats.org/officeDocument/2006/relationships/image" Target="../media/image13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4.png"/><Relationship Id="rId30" Type="http://schemas.openxmlformats.org/officeDocument/2006/relationships/image" Target="../media/image121.png"/><Relationship Id="rId35" Type="http://schemas.openxmlformats.org/officeDocument/2006/relationships/image" Target="../media/image10.png"/><Relationship Id="rId43" Type="http://schemas.openxmlformats.org/officeDocument/2006/relationships/image" Target="../media/image131.png"/><Relationship Id="rId48" Type="http://schemas.openxmlformats.org/officeDocument/2006/relationships/image" Target="../media/image136.png"/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.png"/><Relationship Id="rId38" Type="http://schemas.openxmlformats.org/officeDocument/2006/relationships/image" Target="../media/image127.png"/><Relationship Id="rId46" Type="http://schemas.openxmlformats.org/officeDocument/2006/relationships/image" Target="../media/image134.png"/><Relationship Id="rId20" Type="http://schemas.openxmlformats.org/officeDocument/2006/relationships/image" Target="../media/image112.png"/><Relationship Id="rId41" Type="http://schemas.openxmlformats.org/officeDocument/2006/relationships/image" Target="../media/image1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NoSQL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53E1445E-CD5A-1B07-C927-8773B1C95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573A76CF-F72D-38F4-B6AC-2F8A37D6D4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8397" y="39285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 </a:t>
            </a:r>
            <a:r>
              <a:rPr lang="ru" sz="3000" dirty="0"/>
              <a:t>что же получилось?</a:t>
            </a:r>
            <a:endParaRPr sz="3000" dirty="0"/>
          </a:p>
        </p:txBody>
      </p:sp>
      <p:pic>
        <p:nvPicPr>
          <p:cNvPr id="129" name="Google Shape;129;p23">
            <a:extLst>
              <a:ext uri="{FF2B5EF4-FFF2-40B4-BE49-F238E27FC236}">
                <a16:creationId xmlns:a16="http://schemas.microsoft.com/office/drawing/2014/main" id="{66FA39AF-9E41-9BBE-0CEE-4068D7DA23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803" r="34309" b="1623"/>
          <a:stretch/>
        </p:blipFill>
        <p:spPr>
          <a:xfrm>
            <a:off x="5181950" y="1264350"/>
            <a:ext cx="3602048" cy="29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1F192E29-7B6C-E0B2-EC8C-12457B1BCC00}"/>
              </a:ext>
            </a:extLst>
          </p:cNvPr>
          <p:cNvSpPr txBox="1"/>
          <p:nvPr/>
        </p:nvSpPr>
        <p:spPr>
          <a:xfrm>
            <a:off x="544127" y="1168479"/>
            <a:ext cx="4779901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Выжить без сна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Выпить много чашек кофе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Потерять несколько выходных 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Запомнить несколько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hotkey VIM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400" dirty="0"/>
            </a:br>
            <a:r>
              <a:rPr lang="ru" sz="1400" dirty="0"/>
              <a:t>Теперь поподробней...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288;p30">
            <a:extLst>
              <a:ext uri="{FF2B5EF4-FFF2-40B4-BE49-F238E27FC236}">
                <a16:creationId xmlns:a16="http://schemas.microsoft.com/office/drawing/2014/main" id="{76CA4EF3-C0C5-6B25-D219-B73505448D4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150" y="498029"/>
            <a:ext cx="442772" cy="442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70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78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Развертывание</a:t>
            </a:r>
            <a:endParaRPr sz="3000" dirty="0"/>
          </a:p>
        </p:txBody>
      </p:sp>
      <p:sp>
        <p:nvSpPr>
          <p:cNvPr id="130" name="Google Shape;130;p23"/>
          <p:cNvSpPr txBox="1"/>
          <p:nvPr/>
        </p:nvSpPr>
        <p:spPr>
          <a:xfrm>
            <a:off x="916622" y="971283"/>
            <a:ext cx="7198361" cy="171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Арендовал виртуальную машину в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yandex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B94980-148D-830E-9854-124738C1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17" y="1224078"/>
            <a:ext cx="3602049" cy="1347672"/>
          </a:xfrm>
          <a:prstGeom prst="rect">
            <a:avLst/>
          </a:prstGeom>
        </p:spPr>
      </p:pic>
      <p:pic>
        <p:nvPicPr>
          <p:cNvPr id="4" name="Google Shape;295;p30">
            <a:extLst>
              <a:ext uri="{FF2B5EF4-FFF2-40B4-BE49-F238E27FC236}">
                <a16:creationId xmlns:a16="http://schemas.microsoft.com/office/drawing/2014/main" id="{7417C3B1-8E93-1A9A-DE57-02BAF2852E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184" y="1016043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95;p30">
            <a:extLst>
              <a:ext uri="{FF2B5EF4-FFF2-40B4-BE49-F238E27FC236}">
                <a16:creationId xmlns:a16="http://schemas.microsoft.com/office/drawing/2014/main" id="{84812C21-B117-82D4-F9D7-51A0277DE9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550" y="2798658"/>
            <a:ext cx="416072" cy="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;p23">
            <a:extLst>
              <a:ext uri="{FF2B5EF4-FFF2-40B4-BE49-F238E27FC236}">
                <a16:creationId xmlns:a16="http://schemas.microsoft.com/office/drawing/2014/main" id="{D6C989D1-E726-37F6-F90B-DEB74C1E0093}"/>
              </a:ext>
            </a:extLst>
          </p:cNvPr>
          <p:cNvSpPr txBox="1"/>
          <p:nvPr/>
        </p:nvSpPr>
        <p:spPr>
          <a:xfrm>
            <a:off x="872256" y="2798658"/>
            <a:ext cx="7198361" cy="208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Развернул сервисы 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docker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файлы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конфигураций и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docker compose: </a:t>
            </a:r>
            <a:r>
              <a:rPr lang="en-US" dirty="0">
                <a:latin typeface="Roboto"/>
                <a:ea typeface="Roboto"/>
                <a:cs typeface="Roboto"/>
                <a:sym typeface="Roboto"/>
                <a:hlinkClick r:id="rId5"/>
              </a:rPr>
              <a:t>ClickHouse github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Cassandra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фа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йлы конфигураций и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docker compose: </a:t>
            </a:r>
            <a:r>
              <a:rPr lang="en-US" dirty="0">
                <a:latin typeface="Roboto"/>
                <a:ea typeface="Roboto"/>
                <a:cs typeface="Roboto"/>
                <a:sym typeface="Roboto"/>
                <a:hlinkClick r:id="rId6"/>
              </a:rPr>
              <a:t>Cassandra github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Дополнительно использовал инструкции из просторов интернета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  <a:hlinkClick r:id="rId7"/>
              </a:rPr>
              <a:t>раз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dirty="0">
                <a:latin typeface="Roboto"/>
                <a:ea typeface="Roboto"/>
                <a:cs typeface="Roboto"/>
                <a:sym typeface="Roboto"/>
                <a:hlinkClick r:id="rId8"/>
              </a:rPr>
              <a:t>два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Настроил базовую аутентификацию по логину/паролю, остальные настройки оставил по дефолту, за исключением </a:t>
            </a: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max_concurrent_queries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CH (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упирался в ограничение в 100 одновременных запросов в ходе НТ)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Установил клиенты для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macOs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для подключения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cqlsh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-client,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настроил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dbeaver</a:t>
            </a: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295;p30">
            <a:extLst>
              <a:ext uri="{FF2B5EF4-FFF2-40B4-BE49-F238E27FC236}">
                <a16:creationId xmlns:a16="http://schemas.microsoft.com/office/drawing/2014/main" id="{0D80BFED-E8FE-901C-A743-79CFB3FD5F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315" y="4209964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5;p30">
            <a:extLst>
              <a:ext uri="{FF2B5EF4-FFF2-40B4-BE49-F238E27FC236}">
                <a16:creationId xmlns:a16="http://schemas.microsoft.com/office/drawing/2014/main" id="{582F8D0C-B3F8-F3B9-2DC7-B1194C74DB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550" y="3542986"/>
            <a:ext cx="416072" cy="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F4493AF-7641-CA5B-5E2E-EE4FAC61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2F478D21-749C-2D58-64C4-78FFA6E99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Импорт данных</a:t>
            </a:r>
            <a:endParaRPr sz="3000" dirty="0"/>
          </a:p>
        </p:txBody>
      </p:sp>
      <p:sp>
        <p:nvSpPr>
          <p:cNvPr id="130" name="Google Shape;130;p23">
            <a:hlinkClick r:id="rId3"/>
            <a:extLst>
              <a:ext uri="{FF2B5EF4-FFF2-40B4-BE49-F238E27FC236}">
                <a16:creationId xmlns:a16="http://schemas.microsoft.com/office/drawing/2014/main" id="{A6E9B3DA-618A-3F83-8FE9-EB300DF06F31}"/>
              </a:ext>
            </a:extLst>
          </p:cNvPr>
          <p:cNvSpPr txBox="1"/>
          <p:nvPr/>
        </p:nvSpPr>
        <p:spPr>
          <a:xfrm>
            <a:off x="778252" y="765829"/>
            <a:ext cx="8100827" cy="201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Данные для основы обоих БД брал здесь: </a:t>
            </a:r>
            <a:r>
              <a:rPr lang="ru-RU" b="0" dirty="0">
                <a:solidFill>
                  <a:srgbClr val="333333"/>
                </a:solidFill>
                <a:effectLst/>
                <a:latin typeface="Menlo" panose="020B0609030804020204" pitchFamily="49" charset="0"/>
                <a:hlinkClick r:id="rId3"/>
              </a:rPr>
              <a:t>ссылка</a:t>
            </a:r>
            <a:endParaRPr lang="ru-RU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42545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Menlo" panose="020B0609030804020204" pitchFamily="49" charset="0"/>
              </a:rPr>
              <a:t>Во время импорта, столкнулся с одной стороны с различной интерпретацией спецсимволов у инструментов импорта, удалил часть колонок и спецсимволов</a:t>
            </a:r>
          </a:p>
          <a:p>
            <a:pPr marL="42545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Menlo" panose="020B0609030804020204" pitchFamily="49" charset="0"/>
              </a:rPr>
              <a:t>Добавил колонку с 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UUID </a:t>
            </a:r>
            <a:r>
              <a:rPr lang="ru-RU" dirty="0">
                <a:solidFill>
                  <a:srgbClr val="333333"/>
                </a:solidFill>
                <a:latin typeface="Menlo" panose="020B0609030804020204" pitchFamily="49" charset="0"/>
              </a:rPr>
              <a:t>и общей стоимостью, сгенерировал в них данные</a:t>
            </a:r>
          </a:p>
          <a:p>
            <a:pPr marL="42545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Menlo" panose="020B0609030804020204" pitchFamily="49" charset="0"/>
              </a:rPr>
              <a:t>Написал для нормализации 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python-</a:t>
            </a:r>
            <a:r>
              <a:rPr lang="ru-RU" dirty="0">
                <a:solidFill>
                  <a:srgbClr val="333333"/>
                </a:solidFill>
                <a:latin typeface="Menlo" panose="020B0609030804020204" pitchFamily="49" charset="0"/>
              </a:rPr>
              <a:t>скрипт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</a:t>
            </a:r>
            <a:r>
              <a:rPr lang="ru-RU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" dirty="0">
                <a:solidFill>
                  <a:srgbClr val="333333"/>
                </a:solidFill>
                <a:latin typeface="Menlo" panose="020B0609030804020204" pitchFamily="49" charset="0"/>
                <a:hlinkClick r:id="rId4"/>
              </a:rPr>
              <a:t>github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42545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Menlo" panose="020B0609030804020204" pitchFamily="49" charset="0"/>
              </a:rPr>
              <a:t>Для импорта в 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CQL </a:t>
            </a:r>
            <a:r>
              <a:rPr lang="ru-RU" dirty="0">
                <a:solidFill>
                  <a:srgbClr val="333333"/>
                </a:solidFill>
                <a:latin typeface="Menlo" panose="020B0609030804020204" pitchFamily="49" charset="0"/>
              </a:rPr>
              <a:t> использовал </a:t>
            </a:r>
            <a:r>
              <a:rPr lang="en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dsbulk-1.11.0</a:t>
            </a:r>
            <a:r>
              <a:rPr lang="ru-RU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(более информативный лог чем у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cqlsh</a:t>
            </a:r>
            <a:br>
              <a:rPr lang="en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</a:br>
            <a:endParaRPr lang="en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pPr marL="42545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endParaRPr lang="ru-RU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marL="139700">
              <a:lnSpc>
                <a:spcPct val="90000"/>
              </a:lnSpc>
              <a:buSzPts val="1400"/>
            </a:pPr>
            <a:endParaRPr lang="en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pPr marL="139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295;p30">
            <a:extLst>
              <a:ext uri="{FF2B5EF4-FFF2-40B4-BE49-F238E27FC236}">
                <a16:creationId xmlns:a16="http://schemas.microsoft.com/office/drawing/2014/main" id="{E0713D6D-9358-475B-D9A1-D09C88B69CF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184" y="1370810"/>
            <a:ext cx="416072" cy="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DE2763-0E65-53AB-7CA7-36B7437CFEB3}"/>
              </a:ext>
            </a:extLst>
          </p:cNvPr>
          <p:cNvSpPr txBox="1"/>
          <p:nvPr/>
        </p:nvSpPr>
        <p:spPr>
          <a:xfrm>
            <a:off x="3223402" y="2417861"/>
            <a:ext cx="269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Итоговые структуры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37257-3202-1E65-2F28-30777A05814F}"/>
              </a:ext>
            </a:extLst>
          </p:cNvPr>
          <p:cNvSpPr txBox="1"/>
          <p:nvPr/>
        </p:nvSpPr>
        <p:spPr>
          <a:xfrm>
            <a:off x="5418034" y="2563203"/>
            <a:ext cx="3738747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ClickHouse</a:t>
            </a:r>
            <a:br>
              <a:rPr lang="en-US" dirty="0"/>
            </a:br>
            <a:r>
              <a:rPr lang="en" sz="1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CREATE TABLE recipes2 (</a:t>
            </a: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id UUID,</a:t>
            </a: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title String,</a:t>
            </a: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ingredients String,</a:t>
            </a: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link String,</a:t>
            </a:r>
          </a:p>
          <a:p>
            <a:r>
              <a:rPr lang="en" sz="1000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total_price</a:t>
            </a:r>
            <a:r>
              <a:rPr lang="en" sz="1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UInt32</a:t>
            </a:r>
            <a:endParaRPr lang="en" sz="10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sz="1000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ENGINE</a:t>
            </a:r>
            <a:r>
              <a:rPr lang="en" sz="1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000" b="0" dirty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sz="1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000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MergeTree</a:t>
            </a:r>
            <a:r>
              <a:rPr lang="en" sz="1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ORDER BY id</a:t>
            </a:r>
            <a:r>
              <a:rPr lang="en" sz="1000" b="0" i="1" dirty="0">
                <a:solidFill>
                  <a:srgbClr val="AAAAAA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" sz="1000" b="0" i="1" dirty="0">
                <a:solidFill>
                  <a:srgbClr val="AAAAAA"/>
                </a:solidFill>
                <a:effectLst/>
                <a:latin typeface="Menlo" panose="020B0609030804020204" pitchFamily="49" charset="0"/>
              </a:rPr>
            </a:br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ALTER TABLE `default`.recipes2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ADD INDEX </a:t>
            </a:r>
            <a:r>
              <a:rPr lang="en" sz="1100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idx_total_price</a:t>
            </a:r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sz="1100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total_price</a:t>
            </a:r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TYPE minmax GRANULARITY 1</a:t>
            </a:r>
            <a:r>
              <a:rPr lang="en" sz="1100" b="0" i="1" dirty="0">
                <a:solidFill>
                  <a:srgbClr val="AAAAAA"/>
                </a:solidFill>
                <a:effectLst/>
                <a:latin typeface="Menlo" panose="020B0609030804020204" pitchFamily="49" charset="0"/>
              </a:rPr>
              <a:t>;</a:t>
            </a:r>
            <a:endParaRPr lang="en" sz="11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OPTIMIZE TABLE `default`.recipes2 FINAL</a:t>
            </a:r>
            <a:r>
              <a:rPr lang="en" sz="1100" b="0" i="1" dirty="0">
                <a:solidFill>
                  <a:srgbClr val="AAAAAA"/>
                </a:solidFill>
                <a:effectLst/>
                <a:latin typeface="Menlo" panose="020B0609030804020204" pitchFamily="49" charset="0"/>
              </a:rPr>
              <a:t>;</a:t>
            </a:r>
            <a:endParaRPr lang="en" sz="11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br>
              <a:rPr lang="en" sz="1000" b="0" i="1" dirty="0">
                <a:solidFill>
                  <a:srgbClr val="AAAAAA"/>
                </a:solidFill>
                <a:effectLst/>
                <a:latin typeface="Menlo" panose="020B0609030804020204" pitchFamily="49" charset="0"/>
              </a:rPr>
            </a:br>
            <a:endParaRPr lang="en" sz="10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75C5B-E7D7-4A5B-F1BD-536CF5280ED3}"/>
              </a:ext>
            </a:extLst>
          </p:cNvPr>
          <p:cNvSpPr txBox="1"/>
          <p:nvPr/>
        </p:nvSpPr>
        <p:spPr>
          <a:xfrm>
            <a:off x="664220" y="2571749"/>
            <a:ext cx="26971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Cassandra</a:t>
            </a:r>
            <a:br>
              <a:rPr lang="en-US" dirty="0"/>
            </a:br>
            <a:endParaRPr lang="en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algn="ctr"/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CREATE TABLE my_keyspace.recipes5(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id </a:t>
            </a:r>
            <a:r>
              <a:rPr lang="en" sz="1100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uuid</a:t>
            </a:r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title text,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link text,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sz="1100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total_price</a:t>
            </a:r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float,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	PRIMARY KEY (</a:t>
            </a:r>
            <a:r>
              <a:rPr lang="en" sz="1100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total_price</a:t>
            </a:r>
            <a:r>
              <a:rPr lang="en" sz="1100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id))</a:t>
            </a:r>
            <a:r>
              <a:rPr lang="en" sz="1100" b="0" i="1" dirty="0">
                <a:solidFill>
                  <a:srgbClr val="AAAAAA"/>
                </a:solidFill>
                <a:effectLst/>
                <a:latin typeface="Menlo" panose="020B0609030804020204" pitchFamily="49" charset="0"/>
              </a:rPr>
              <a:t>;</a:t>
            </a:r>
            <a:endParaRPr lang="en" sz="11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br>
              <a:rPr lang="en" sz="1000" b="0" i="1" dirty="0">
                <a:solidFill>
                  <a:srgbClr val="AAAAAA"/>
                </a:solidFill>
                <a:effectLst/>
                <a:latin typeface="Menlo" panose="020B0609030804020204" pitchFamily="49" charset="0"/>
              </a:rPr>
            </a:br>
            <a:endParaRPr lang="en" sz="1000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endParaRPr lang="ru-RU" dirty="0"/>
          </a:p>
        </p:txBody>
      </p:sp>
      <p:pic>
        <p:nvPicPr>
          <p:cNvPr id="11" name="Google Shape;295;p30">
            <a:extLst>
              <a:ext uri="{FF2B5EF4-FFF2-40B4-BE49-F238E27FC236}">
                <a16:creationId xmlns:a16="http://schemas.microsoft.com/office/drawing/2014/main" id="{3B5DA12C-F9FC-BEA8-B3B8-2B5720B632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769" y="2488799"/>
            <a:ext cx="416072" cy="416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551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6B0CA213-EB9C-9FD7-EC7C-5EBE801F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56BCE154-A72C-C51F-9E1B-4239A45FA5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Мониторинг</a:t>
            </a:r>
            <a:endParaRPr sz="3000" dirty="0"/>
          </a:p>
        </p:txBody>
      </p:sp>
      <p:pic>
        <p:nvPicPr>
          <p:cNvPr id="129" name="Google Shape;129;p23">
            <a:extLst>
              <a:ext uri="{FF2B5EF4-FFF2-40B4-BE49-F238E27FC236}">
                <a16:creationId xmlns:a16="http://schemas.microsoft.com/office/drawing/2014/main" id="{8D6354F6-0F4B-9A25-01EA-87002A283E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803" r="34309" b="1623"/>
          <a:stretch/>
        </p:blipFill>
        <p:spPr>
          <a:xfrm>
            <a:off x="5181950" y="1264350"/>
            <a:ext cx="3602048" cy="29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ACDCCE54-00E2-44DC-3F64-00946AE00163}"/>
              </a:ext>
            </a:extLst>
          </p:cNvPr>
          <p:cNvSpPr txBox="1"/>
          <p:nvPr/>
        </p:nvSpPr>
        <p:spPr>
          <a:xfrm>
            <a:off x="552674" y="1264350"/>
            <a:ext cx="4497889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Установил 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node exporter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для мониторинга нагрузочного сервера на хост ВМ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Развернул на другом сервере связку </a:t>
            </a:r>
            <a:r>
              <a:rPr lang="en-US" dirty="0" err="1">
                <a:latin typeface="Roboto"/>
                <a:ea typeface="Roboto"/>
                <a:cs typeface="Menlo" panose="020B0609030804020204" pitchFamily="49" charset="0"/>
                <a:sym typeface="Roboto"/>
              </a:rPr>
              <a:t>grafana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 + </a:t>
            </a:r>
            <a:r>
              <a:rPr lang="en-US" dirty="0" err="1">
                <a:latin typeface="Roboto"/>
                <a:ea typeface="Roboto"/>
                <a:cs typeface="Menlo" panose="020B0609030804020204" pitchFamily="49" charset="0"/>
                <a:sym typeface="Roboto"/>
              </a:rPr>
              <a:t>prometheus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в 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docker</a:t>
            </a:r>
            <a:r>
              <a:rPr lang="ru-RU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. Настройки и </a:t>
            </a:r>
            <a:r>
              <a:rPr lang="en-US" dirty="0" err="1">
                <a:latin typeface="Roboto"/>
                <a:ea typeface="Roboto"/>
                <a:cs typeface="Menlo" panose="020B0609030804020204" pitchFamily="49" charset="0"/>
                <a:sym typeface="Roboto"/>
              </a:rPr>
              <a:t>compose.yml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:  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  <a:hlinkClick r:id="rId4"/>
              </a:rPr>
              <a:t>github</a:t>
            </a:r>
            <a:endParaRPr lang="en-US" dirty="0">
              <a:latin typeface="Roboto"/>
              <a:ea typeface="Roboto"/>
              <a:cs typeface="Menlo" panose="020B0609030804020204" pitchFamily="49" charset="0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Импортировал </a:t>
            </a:r>
            <a:r>
              <a:rPr lang="ru-RU" dirty="0" err="1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дашборд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 с сайта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grafana</a:t>
            </a:r>
            <a:endParaRPr lang="en-US" dirty="0">
              <a:solidFill>
                <a:srgbClr val="000000"/>
              </a:solidFill>
              <a:latin typeface="Roboto"/>
              <a:ea typeface="Roboto"/>
              <a:cs typeface="Menlo" panose="020B0609030804020204" pitchFamily="49" charset="0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Мониторинг бизнес-метрик (время отклика, </a:t>
            </a:r>
            <a:r>
              <a:rPr lang="ru-RU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пропускная способность, количество ошибок) реализовано штатными средствами 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locust</a:t>
            </a:r>
            <a:r>
              <a:rPr lang="ru-RU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. (поднимается сервер с веб-интерфейсом)</a:t>
            </a:r>
            <a:endParaRPr dirty="0">
              <a:solidFill>
                <a:srgbClr val="000000"/>
              </a:solidFill>
              <a:latin typeface="Roboto"/>
              <a:ea typeface="Roboto"/>
              <a:cs typeface="Menlo" panose="020B06090308040202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941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AFEEAE04-CAC7-FE9C-01F4-4264BDA6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E356CE40-E3CC-567E-1B3B-47154A4F8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Нагрузочные скрипты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69E39E8D-8BC9-1257-05CC-FDEB88A7003F}"/>
              </a:ext>
            </a:extLst>
          </p:cNvPr>
          <p:cNvSpPr txBox="1"/>
          <p:nvPr/>
        </p:nvSpPr>
        <p:spPr>
          <a:xfrm>
            <a:off x="621040" y="1059250"/>
            <a:ext cx="7172724" cy="375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Разработаны на 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помощью фреймворка 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Locust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Скрипты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ClickHouse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Cassandra</a:t>
            </a:r>
            <a:endParaRPr lang="en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Выбрана следующая модель нагрузки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для обоих инструментов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а) 60% запросов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 условием </a:t>
            </a:r>
            <a:r>
              <a:rPr lang="en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WHERE </a:t>
            </a:r>
            <a:r>
              <a:rPr lang="en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b="0" dirty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%s</a:t>
            </a:r>
            <a:br>
              <a:rPr lang="ru-RU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ru-RU" dirty="0">
                <a:solidFill>
                  <a:srgbClr val="333333"/>
                </a:solidFill>
                <a:latin typeface="Menlo" panose="020B0609030804020204" pitchFamily="49" charset="0"/>
                <a:ea typeface="Roboto"/>
                <a:cs typeface="Roboto"/>
                <a:sym typeface="Roboto"/>
              </a:rPr>
              <a:t>б)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0% запросов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insert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одной сущности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в) 10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%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запросов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insert 100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сущностей (для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Cassandra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виде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батча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100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insert,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виде одного большого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insert)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г) 10% запросов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delete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одной сущности с условием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id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total_price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д) 10% запросов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delete 100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сущностей (аналогично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insert)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139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виду особенностей полученных результатов первых тестов, по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для дополнительной оценки был запущен ряд тестов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а) Тест1 - профиль указан выше. Включено 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б) Тест 2 - 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в) Тест2 - выключены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delete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(100 сущностей и 1 сущности)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г) Тест3 – выключены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insert,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100% запросов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select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1750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Изначальная попытка выставить </a:t>
            </a:r>
            <a:r>
              <a:rPr lang="en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mutations_sync</a:t>
            </a:r>
            <a:r>
              <a:rPr lang="ru-RU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(выполнение 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delete </a:t>
            </a:r>
            <a:r>
              <a:rPr lang="ru-RU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синхронно) выставленный у </a:t>
            </a:r>
            <a:r>
              <a:rPr lang="en-US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ClickHouse</a:t>
            </a:r>
            <a:r>
              <a:rPr lang="ru-RU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справедливой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для оценки времени выполнения обернулась провалом. На 6 </a:t>
            </a:r>
            <a:r>
              <a:rPr lang="en-US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rps</a:t>
            </a:r>
            <a:r>
              <a:rPr lang="en-US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dirty="0">
                <a:solidFill>
                  <a:srgbClr val="333333"/>
                </a:solidFill>
                <a:latin typeface="Menlo" panose="020B0609030804020204" pitchFamily="49" charset="0"/>
              </a:rPr>
              <a:t>процессор и память утилизировались в 100%, остальные тесты проводились без него.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6229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F6C0984-F723-67B4-700A-E7645088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4EF5EE11-6960-5BE3-B810-B034E4411C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Тест  </a:t>
            </a:r>
            <a:r>
              <a:rPr lang="en-US" sz="3000" dirty="0"/>
              <a:t>Cassandra</a:t>
            </a:r>
            <a:endParaRPr sz="3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658E14-F1CE-9D8D-1CCA-FA384895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84" y="672817"/>
            <a:ext cx="4768129" cy="24158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E89545-D330-C930-6EF6-A5DFFDE60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021" y="3088636"/>
            <a:ext cx="4532073" cy="14924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E51D56-7916-14F6-E576-D0F24D299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87" y="2625094"/>
            <a:ext cx="4097506" cy="195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45255A-84FA-B6FA-F0E4-C8C8880D66CB}"/>
              </a:ext>
            </a:extLst>
          </p:cNvPr>
          <p:cNvSpPr txBox="1"/>
          <p:nvPr/>
        </p:nvSpPr>
        <p:spPr>
          <a:xfrm>
            <a:off x="324740" y="1118847"/>
            <a:ext cx="38026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 прошел успешно достигнуто 300</a:t>
            </a:r>
            <a:r>
              <a:rPr lang="en-US" dirty="0" err="1"/>
              <a:t>rps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Утилизация С</a:t>
            </a:r>
            <a:r>
              <a:rPr lang="en-US" dirty="0"/>
              <a:t>PU </a:t>
            </a:r>
            <a:r>
              <a:rPr lang="ru-RU" dirty="0"/>
              <a:t>до 30% </a:t>
            </a:r>
            <a:r>
              <a:rPr lang="en-US" dirty="0"/>
              <a:t>RAM 38%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Ссылка на график</a:t>
            </a:r>
            <a:r>
              <a:rPr lang="en-US" dirty="0"/>
              <a:t>, CSV </a:t>
            </a:r>
            <a:r>
              <a:rPr lang="ru-RU" dirty="0"/>
              <a:t>и </a:t>
            </a:r>
            <a:r>
              <a:rPr lang="en-US" dirty="0"/>
              <a:t>HTML-</a:t>
            </a:r>
            <a:r>
              <a:rPr lang="ru-RU" dirty="0"/>
              <a:t>отчет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github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403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8B40299-7A69-6BA9-60E4-36C29F7C1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514D6113-7319-90AA-7612-BC61C54EEF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Тесты  </a:t>
            </a:r>
            <a:r>
              <a:rPr lang="en-US" sz="3000" dirty="0" err="1"/>
              <a:t>ClickHouse</a:t>
            </a:r>
            <a:endParaRPr sz="3000" dirty="0"/>
          </a:p>
        </p:txBody>
      </p:sp>
      <p:pic>
        <p:nvPicPr>
          <p:cNvPr id="129" name="Google Shape;129;p23">
            <a:extLst>
              <a:ext uri="{FF2B5EF4-FFF2-40B4-BE49-F238E27FC236}">
                <a16:creationId xmlns:a16="http://schemas.microsoft.com/office/drawing/2014/main" id="{0B34F39C-C06D-A6FB-DC93-DE2125C207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803" r="34309" b="1623"/>
          <a:stretch/>
        </p:blipFill>
        <p:spPr>
          <a:xfrm>
            <a:off x="5181950" y="1264350"/>
            <a:ext cx="3602048" cy="29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92E14257-70E4-5F5A-316F-DF994B4FB766}"/>
              </a:ext>
            </a:extLst>
          </p:cNvPr>
          <p:cNvSpPr txBox="1"/>
          <p:nvPr/>
        </p:nvSpPr>
        <p:spPr>
          <a:xfrm>
            <a:off x="552675" y="1264350"/>
            <a:ext cx="39216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F7BD95-CDA4-89C3-214E-AA1B7AE51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83" y="3032695"/>
            <a:ext cx="3443955" cy="16929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F18F52-BF9D-C5C0-BDB1-24091B5DA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214" y="3032695"/>
            <a:ext cx="5074065" cy="16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3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D74C45C5-47F2-409E-D13F-BD0253E92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66FFF57D-AC80-8BB0-6FBC-B16F41102F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Тесты  </a:t>
            </a:r>
            <a:r>
              <a:rPr lang="en-US" sz="3000" dirty="0" err="1"/>
              <a:t>ClickHouse</a:t>
            </a:r>
            <a:endParaRPr sz="3000" dirty="0"/>
          </a:p>
        </p:txBody>
      </p:sp>
      <p:pic>
        <p:nvPicPr>
          <p:cNvPr id="129" name="Google Shape;129;p23">
            <a:extLst>
              <a:ext uri="{FF2B5EF4-FFF2-40B4-BE49-F238E27FC236}">
                <a16:creationId xmlns:a16="http://schemas.microsoft.com/office/drawing/2014/main" id="{E2654AE9-FFE2-6A1C-DDA6-445B4EDDA1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803" r="34309" b="1623"/>
          <a:stretch/>
        </p:blipFill>
        <p:spPr>
          <a:xfrm>
            <a:off x="5181950" y="1264350"/>
            <a:ext cx="3602048" cy="29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F6022681-7946-92CC-C4D0-7767442DBFDA}"/>
              </a:ext>
            </a:extLst>
          </p:cNvPr>
          <p:cNvSpPr txBox="1"/>
          <p:nvPr/>
        </p:nvSpPr>
        <p:spPr>
          <a:xfrm>
            <a:off x="552675" y="1264350"/>
            <a:ext cx="39216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810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A38CD328-5675-5EB1-6D5A-95262E0C1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BBCF2941-9662-89E9-E140-638A91BBB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Анализ результатов</a:t>
            </a:r>
            <a:endParaRPr sz="3000" dirty="0"/>
          </a:p>
        </p:txBody>
      </p:sp>
      <p:pic>
        <p:nvPicPr>
          <p:cNvPr id="129" name="Google Shape;129;p23">
            <a:extLst>
              <a:ext uri="{FF2B5EF4-FFF2-40B4-BE49-F238E27FC236}">
                <a16:creationId xmlns:a16="http://schemas.microsoft.com/office/drawing/2014/main" id="{DE0A8AFD-7246-2A00-9A09-E21F6658B0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803" r="34309" b="1623"/>
          <a:stretch/>
        </p:blipFill>
        <p:spPr>
          <a:xfrm>
            <a:off x="5181950" y="1264350"/>
            <a:ext cx="3602048" cy="29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1022F41E-2DC0-7734-AABE-7F35CB34DC42}"/>
              </a:ext>
            </a:extLst>
          </p:cNvPr>
          <p:cNvSpPr txBox="1"/>
          <p:nvPr/>
        </p:nvSpPr>
        <p:spPr>
          <a:xfrm>
            <a:off x="552675" y="1264350"/>
            <a:ext cx="39216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6289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1429377285"/>
              </p:ext>
            </p:extLst>
          </p:nvPr>
        </p:nvGraphicFramePr>
        <p:xfrm>
          <a:off x="952500" y="1005810"/>
          <a:ext cx="7239000" cy="3441123"/>
        </p:xfrm>
        <a:graphic>
          <a:graphicData uri="http://schemas.openxmlformats.org/drawingml/2006/table">
            <a:tbl>
              <a:tblPr>
                <a:noFill/>
                <a:tableStyleId>{ACCE7496-4C6E-4CFC-BF67-8B2030D1ED1D}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5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 смотря на то что обе рассматриваемые БД колоночные, они имеют разное целевое предназначение, и разный функционал.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8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случае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Cassandra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запросы выполняются быстрее,  ресурсы сервера потребляются меньше, в тоже время, большинство логики предполагается выполнять на стороне приложения.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Cassandra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более оптимизирована для выполнения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delete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update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данных.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8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тоже время,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может выполнять сложные статистические операции, группировки и агрегации на своей стороне, освобождая клиента от их выполнения.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2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Оба инструмента, требуют знания конфигурации, особенностей работы с ними и тонкой настройки, в зависимости от окружения и задач, которые с их помощью необходимо решать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 слышно?</a:t>
            </a:r>
            <a:endParaRPr sz="4000"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D966888-0F2E-1221-6695-799CDFD77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>
            <a:extLst>
              <a:ext uri="{FF2B5EF4-FFF2-40B4-BE49-F238E27FC236}">
                <a16:creationId xmlns:a16="http://schemas.microsoft.com/office/drawing/2014/main" id="{F6CA8741-4D5C-4C35-D726-6625D194A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Планы по развитию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42" name="Google Shape;142;p25">
            <a:extLst>
              <a:ext uri="{FF2B5EF4-FFF2-40B4-BE49-F238E27FC236}">
                <a16:creationId xmlns:a16="http://schemas.microsoft.com/office/drawing/2014/main" id="{37E5B495-57F8-EC2D-21B4-4C269E439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162204"/>
              </p:ext>
            </p:extLst>
          </p:nvPr>
        </p:nvGraphicFramePr>
        <p:xfrm>
          <a:off x="952500" y="1544194"/>
          <a:ext cx="7239000" cy="1625054"/>
        </p:xfrm>
        <a:graphic>
          <a:graphicData uri="http://schemas.openxmlformats.org/drawingml/2006/table">
            <a:tbl>
              <a:tblPr>
                <a:noFill/>
                <a:tableStyleId>{ACCE7496-4C6E-4CFC-BF67-8B2030D1ED1D}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Углубленное изучение реляционных БД (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Locust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 инструмента НТ, для решения рабочих задач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Выбор и прохождение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DevOps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курсов, переход в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devOps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или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DBA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Преподавание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OTUS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курсов по нагрузочному тестированию, чтобы делиться с другими качественными и полноценными знаниями.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544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900"/>
              <a:t>Спасибо за внимание!</a:t>
            </a:r>
            <a:br>
              <a:rPr lang="ru" sz="5000" b="0"/>
            </a:br>
            <a:endParaRPr sz="1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13117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13117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311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311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0850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0850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1116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97202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197202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97202" y="1597223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97202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903810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0381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90381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10570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61057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61057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317315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317315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317315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008368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008368" y="385192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903671" y="385192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317176" y="3851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610430" y="385195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6135375" y="330725"/>
            <a:ext cx="2655300" cy="620700"/>
          </a:xfrm>
          <a:prstGeom prst="wedgeRectCallout">
            <a:avLst>
              <a:gd name="adj1" fmla="val -20904"/>
              <a:gd name="adj2" fmla="val 84002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545327" y="38519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538852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52852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52852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>
            <a:spLocks noGrp="1"/>
          </p:cNvSpPr>
          <p:nvPr>
            <p:ph type="subTitle" idx="4294967295"/>
          </p:nvPr>
        </p:nvSpPr>
        <p:spPr>
          <a:xfrm>
            <a:off x="6455100" y="11266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Люди</a:t>
            </a:r>
            <a:endParaRPr sz="1500" b="1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260470" y="38519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253995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24367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24367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95882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795882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452" y="38713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6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814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814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>
            <a:spLocks noGrp="1"/>
          </p:cNvSpPr>
          <p:nvPr>
            <p:ph type="subTitle" idx="4294967295"/>
          </p:nvPr>
        </p:nvSpPr>
        <p:spPr>
          <a:xfrm>
            <a:off x="544250" y="1126669"/>
            <a:ext cx="25881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Обучение, исследование</a:t>
            </a:r>
            <a:endParaRPr sz="1500" b="1"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32320" y="38713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194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9683" y="1597219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9683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44214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44214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44017" y="31128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05684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>
            <a:spLocks noGrp="1"/>
          </p:cNvSpPr>
          <p:nvPr>
            <p:ph type="subTitle" idx="4294967295"/>
          </p:nvPr>
        </p:nvSpPr>
        <p:spPr>
          <a:xfrm>
            <a:off x="3243750" y="1126669"/>
            <a:ext cx="25881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Компьютерные игры</a:t>
            </a:r>
            <a:endParaRPr sz="1500" b="1"/>
          </a:p>
        </p:txBody>
      </p:sp>
      <p:pic>
        <p:nvPicPr>
          <p:cNvPr id="220" name="Google Shape;220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113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113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311302" y="234561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04737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047370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047370" y="234561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311289" y="38713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783583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047370" y="38713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783443" y="23338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783443" y="31128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783443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>
            <a:spLocks noGrp="1"/>
          </p:cNvSpPr>
          <p:nvPr>
            <p:ph type="subTitle" idx="4294967295"/>
          </p:nvPr>
        </p:nvSpPr>
        <p:spPr>
          <a:xfrm>
            <a:off x="5848300" y="11309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Технологии</a:t>
            </a:r>
            <a:endParaRPr sz="1500" b="1"/>
          </a:p>
        </p:txBody>
      </p:sp>
      <p:pic>
        <p:nvPicPr>
          <p:cNvPr id="233" name="Google Shape;233;p2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926889" y="383301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926889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926889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926889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651520" y="383301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6515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651520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6515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376158" y="383301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376158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376158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376158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8084314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8084314" y="159722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8084314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8084314" y="3833013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4294967295"/>
          </p:nvPr>
        </p:nvSpPr>
        <p:spPr>
          <a:xfrm>
            <a:off x="7211550" y="1130969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3189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3202" y="1596906"/>
            <a:ext cx="621001" cy="62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3189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3196" y="38330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3151" y="2358356"/>
            <a:ext cx="620719" cy="6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33163" y="159690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32787" y="3116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32954" y="3836213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>
            <a:spLocks noGrp="1"/>
          </p:cNvSpPr>
          <p:nvPr>
            <p:ph type="subTitle" idx="4294967295"/>
          </p:nvPr>
        </p:nvSpPr>
        <p:spPr>
          <a:xfrm>
            <a:off x="7211550" y="11309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Коммуникации</a:t>
            </a:r>
            <a:endParaRPr sz="1500" b="1"/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0873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48999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79953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48999" y="388412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18023" y="388412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079813" y="388384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48859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17884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816814" y="159721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079813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553827" y="387537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553827" y="3116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816814" y="235679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553827" y="159721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23721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079813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348859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816954" y="3116361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816954" y="3875653"/>
            <a:ext cx="620721" cy="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>
            <a:spLocks noGrp="1"/>
          </p:cNvSpPr>
          <p:nvPr>
            <p:ph type="subTitle" idx="4294967295"/>
          </p:nvPr>
        </p:nvSpPr>
        <p:spPr>
          <a:xfrm>
            <a:off x="527075" y="11375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Разное</a:t>
            </a:r>
            <a:endParaRPr sz="1500" b="1"/>
          </a:p>
        </p:txBody>
      </p:sp>
      <p:sp>
        <p:nvSpPr>
          <p:cNvPr id="284" name="Google Shape;284;p30"/>
          <p:cNvSpPr txBox="1">
            <a:spLocks noGrp="1"/>
          </p:cNvSpPr>
          <p:nvPr>
            <p:ph type="subTitle" idx="4294967295"/>
          </p:nvPr>
        </p:nvSpPr>
        <p:spPr>
          <a:xfrm>
            <a:off x="4520400" y="1137569"/>
            <a:ext cx="19743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/>
              <a:t>Флажки/Метки</a:t>
            </a:r>
            <a:endParaRPr sz="1500" b="1"/>
          </a:p>
        </p:txBody>
      </p:sp>
      <p:pic>
        <p:nvPicPr>
          <p:cNvPr id="285" name="Google Shape;285;p3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631421" y="2185128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173419" y="2185128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5713766" y="2185128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713766" y="1643400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631421" y="1643400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6281732" y="1643401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173419" y="1643400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6281732" y="2185129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4644772" y="2714786"/>
            <a:ext cx="416071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5186769" y="2714786"/>
            <a:ext cx="416071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727116" y="2714786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0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295082" y="2714786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4644771" y="3730164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5143535" y="3716288"/>
            <a:ext cx="443815" cy="44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4644771" y="3223612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5727116" y="3223610"/>
            <a:ext cx="416072" cy="41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5186769" y="3223612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6295066" y="3223612"/>
            <a:ext cx="416073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6256500" y="3691583"/>
            <a:ext cx="493236" cy="49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5700013" y="3716288"/>
            <a:ext cx="443815" cy="44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3553824" y="23566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1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/>
          <p:nvPr/>
        </p:nvSpPr>
        <p:spPr>
          <a:xfrm>
            <a:off x="360000" y="3625575"/>
            <a:ext cx="3004800" cy="847800"/>
          </a:xfrm>
          <a:prstGeom prst="wedgeRectCallout">
            <a:avLst>
              <a:gd name="adj1" fmla="val -21766"/>
              <a:gd name="adj2" fmla="val 82835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Чтобы добавить картинку на весь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 (так органичнее и эффектнее), используйте этот мастер-слайд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4294967295"/>
          </p:nvPr>
        </p:nvSpPr>
        <p:spPr>
          <a:xfrm>
            <a:off x="5509200" y="1187525"/>
            <a:ext cx="3341700" cy="18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Кликните правой кнопкой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мыши на изображение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Перейдите в пункт «заменить изображение», далее выберите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нужный вариант загрузки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Двойным щелчком по картинке вы сможете настроить нужный размер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 положение изображения</a:t>
            </a:r>
            <a:endParaRPr sz="1100"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9" name="Google Shape;319;p32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subTitle" idx="4294967295"/>
          </p:nvPr>
        </p:nvSpPr>
        <p:spPr>
          <a:xfrm>
            <a:off x="6408425" y="1316150"/>
            <a:ext cx="24159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Чтобы использовать готовые решения слайдов, нужно перейти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в пункт меню «Слайд»,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далее в выпадающем списке найти подпункт «Выбрать макет». </a:t>
            </a:r>
            <a:endParaRPr sz="1100"/>
          </a:p>
        </p:txBody>
      </p:sp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Сравнение производительности двух </a:t>
            </a:r>
            <a:r>
              <a:rPr lang="e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NoSQL 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решений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(Cassandra 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и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ClickHouse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/>
          <p:nvPr/>
        </p:nvSpPr>
        <p:spPr>
          <a:xfrm>
            <a:off x="3123850" y="2716325"/>
            <a:ext cx="5856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Рутковский</a:t>
            </a:r>
            <a:r>
              <a:rPr lang="ru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Дмитрий 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3123850" y="3279300"/>
            <a:ext cx="58563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старший инженер по автоматизации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VK(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RuStore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AAFA96-47AC-FAA6-131D-0437F772F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831" y="2998169"/>
            <a:ext cx="1508400" cy="150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План защиты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технологии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ru" sz="13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получилось</a:t>
            </a:r>
            <a:endParaRPr sz="13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Схемы/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9"/>
          <p:cNvCxnSpPr>
            <a:stCxn id="92" idx="1"/>
            <a:endCxn id="93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" name="Google Shape;99;p19"/>
          <p:cNvCxnSpPr>
            <a:stCxn id="93" idx="1"/>
            <a:endCxn id="94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9"/>
          <p:cNvCxnSpPr>
            <a:stCxn id="94" idx="1"/>
            <a:endCxn id="95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>
            <a:stCxn id="95" idx="1"/>
            <a:endCxn id="96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9"/>
          <p:cNvCxnSpPr>
            <a:stCxn id="96" idx="1"/>
            <a:endCxn id="97" idx="1"/>
          </p:cNvCxnSpPr>
          <p:nvPr/>
        </p:nvCxnSpPr>
        <p:spPr>
          <a:xfrm>
            <a:off x="786525" y="3714200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проекта</a:t>
            </a:r>
            <a:endParaRPr/>
          </a:p>
        </p:txBody>
      </p:sp>
      <p:graphicFrame>
        <p:nvGraphicFramePr>
          <p:cNvPr id="108" name="Google Shape;108;p20"/>
          <p:cNvGraphicFramePr/>
          <p:nvPr>
            <p:extLst>
              <p:ext uri="{D42A27DB-BD31-4B8C-83A1-F6EECF244321}">
                <p14:modId xmlns:p14="http://schemas.microsoft.com/office/powerpoint/2010/main" val="4252272173"/>
              </p:ext>
            </p:extLst>
          </p:nvPr>
        </p:nvGraphicFramePr>
        <p:xfrm>
          <a:off x="952500" y="1544194"/>
          <a:ext cx="7239000" cy="1503588"/>
        </p:xfrm>
        <a:graphic>
          <a:graphicData uri="http://schemas.openxmlformats.org/drawingml/2006/table">
            <a:tbl>
              <a:tblPr>
                <a:noFill/>
                <a:tableStyleId>{ACCE7496-4C6E-4CFC-BF67-8B2030D1ED1D}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Углубление знакомства с колоночными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DB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lickHouse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Cassandra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Сравнение производительности, затратности ресурсов, возможностей и ограничений связанных с использованием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Cassandra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Получение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опыта разработки и проведения нагрузочного тестирования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noSql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решений.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Что планировалось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5" name="Google Shape;115;p21"/>
          <p:cNvGraphicFramePr/>
          <p:nvPr>
            <p:extLst>
              <p:ext uri="{D42A27DB-BD31-4B8C-83A1-F6EECF244321}">
                <p14:modId xmlns:p14="http://schemas.microsoft.com/office/powerpoint/2010/main" val="3874541579"/>
              </p:ext>
            </p:extLst>
          </p:nvPr>
        </p:nvGraphicFramePr>
        <p:xfrm>
          <a:off x="952500" y="1047220"/>
          <a:ext cx="7239000" cy="3331596"/>
        </p:xfrm>
        <a:graphic>
          <a:graphicData uri="http://schemas.openxmlformats.org/drawingml/2006/table">
            <a:tbl>
              <a:tblPr>
                <a:noFill/>
                <a:tableStyleId>{ACCE7496-4C6E-4CFC-BF67-8B2030D1ED1D}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Cassandra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Stand Alone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режиме (по 1 сущности) настроить базовую аутентификацию по логину и паролю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Найти набор данных большого объема (от 1млн. записей), адаптировать его для 2х БД и импортировать в каждую, одинаковую (или близкую) структуру данных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Определить инструмент нагрузки, разработать методику, скрипты нагрузочного тестирования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мониторинг хоста с БД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01622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Провести нагрузочные тесты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собрать результаты и статистику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876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Проанализировать результаты, подготовить презентацию.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2864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Используемые технологии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2110996198"/>
              </p:ext>
            </p:extLst>
          </p:nvPr>
        </p:nvGraphicFramePr>
        <p:xfrm>
          <a:off x="952500" y="1544194"/>
          <a:ext cx="7239000" cy="1974358"/>
        </p:xfrm>
        <a:graphic>
          <a:graphicData uri="http://schemas.openxmlformats.org/drawingml/2006/table">
            <a:tbl>
              <a:tblPr>
                <a:noFill/>
                <a:tableStyleId>{ACCE7496-4C6E-4CFC-BF67-8B2030D1ED1D}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Тестируемые БД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Apache Cassandra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развернутые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compose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Нормализация тестовых данных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Python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csv, pandas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др.)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Мониторинг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node_exporeter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+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+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графана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compose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сервере отличном от тестируемого)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Инструмент нагрузки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Locust (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нагрузочные скрипты на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Python)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Арендуемая ВМ для БД в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яндекс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облаке, с 4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CPU/ 8 Gb Memory, 40Gb SSD disk 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481444"/>
                  </a:ext>
                </a:extLst>
              </a:tr>
            </a:tbl>
          </a:graphicData>
        </a:graphic>
      </p:graphicFrame>
      <p:pic>
        <p:nvPicPr>
          <p:cNvPr id="2" name="Google Shape;174;p28">
            <a:extLst>
              <a:ext uri="{FF2B5EF4-FFF2-40B4-BE49-F238E27FC236}">
                <a16:creationId xmlns:a16="http://schemas.microsoft.com/office/drawing/2014/main" id="{651D4C31-0635-EB70-D7C0-E847F3C77B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931" y="55433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Схемы (архитектура, БД)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142C56-C9FF-9BEA-3BCC-E52056FD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3" y="1380450"/>
            <a:ext cx="5054913" cy="32589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72DC04D3-C7F7-B8ED-BADD-388005DD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9AD3E103-1471-A343-1F30-E42AB92B5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576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</a:t>
            </a:r>
            <a:r>
              <a:rPr lang="ru" sz="3000" u="sng" dirty="0"/>
              <a:t>НЕ получилось</a:t>
            </a:r>
            <a:r>
              <a:rPr lang="ru" sz="3000" dirty="0"/>
              <a:t>?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0D5F94F0-98FC-9155-62EF-46E6996C1D70}"/>
              </a:ext>
            </a:extLst>
          </p:cNvPr>
          <p:cNvSpPr txBox="1"/>
          <p:nvPr/>
        </p:nvSpPr>
        <p:spPr>
          <a:xfrm>
            <a:off x="447253" y="964820"/>
            <a:ext cx="8249494" cy="353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sz="9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Провести нагрузку с помощью </a:t>
            </a:r>
            <a:r>
              <a:rPr lang="en-US" sz="900" b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jmeter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900" b="1" dirty="0" err="1">
                <a:latin typeface="Roboto"/>
                <a:ea typeface="Roboto"/>
                <a:cs typeface="Roboto"/>
                <a:sym typeface="Roboto"/>
              </a:rPr>
              <a:t>yandex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 tank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не удалось кастомизировать и прикрутить драйвер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Cassandra</a:t>
            </a:r>
            <a:endParaRPr lang="ru-RU"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Сравнить под нагрузкой работу 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select c </a:t>
            </a:r>
            <a:r>
              <a:rPr lang="ru-RU" sz="900" b="1" dirty="0">
                <a:latin typeface="Roboto"/>
                <a:ea typeface="Roboto"/>
                <a:cs typeface="Roboto"/>
                <a:sym typeface="Roboto"/>
              </a:rPr>
              <a:t>множественным условием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(в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Cassandra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нельзя использовать.)</a:t>
            </a:r>
          </a:p>
          <a:p>
            <a:pPr marL="457200" lvl="0" indent="-3175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Сравнить под нагрузкой 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update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т.к. в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это, по сути, удаление и вставка</a:t>
            </a:r>
          </a:p>
          <a:p>
            <a:pPr marL="457200" lvl="0" indent="-3175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Сравнить </a:t>
            </a:r>
            <a:r>
              <a:rPr lang="ru-RU" sz="900" b="1" dirty="0">
                <a:latin typeface="Roboto"/>
                <a:ea typeface="Roboto"/>
                <a:cs typeface="Roboto"/>
                <a:sym typeface="Roboto"/>
              </a:rPr>
              <a:t>агрегатные функции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sum, count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и пр.) т.к. в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Cassandra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полностью не поддерживаются, варианты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ru-RU" sz="9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а) использовать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allow filtering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в запросах (согласно документации не рекомендуется)</a:t>
            </a:r>
            <a:br>
              <a:rPr lang="ru-RU" sz="9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б) использовать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SASIIndex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 или представления (оба варианта помечены в документации как экспериментальные и не рекомендованы для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production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среды</a:t>
            </a:r>
          </a:p>
          <a:p>
            <a:pPr marL="457200" lvl="0" indent="-3175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100% соответствия данных. В ходе тестов колонку с типом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Float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пришлось преобразовать к типу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Int,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в связи с </a:t>
            </a:r>
            <a:r>
              <a:rPr lang="ru-RU" sz="900" b="1" dirty="0">
                <a:latin typeface="Roboto"/>
                <a:ea typeface="Roboto"/>
                <a:cs typeface="Roboto"/>
                <a:sym typeface="Roboto"/>
              </a:rPr>
              <a:t>особенностями обработки типа 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Float</a:t>
            </a:r>
            <a:r>
              <a:rPr lang="ru-RU" sz="9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(погрешности после запятой). На запрос </a:t>
            </a: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select * from recipes2 WHERE </a:t>
            </a:r>
            <a:r>
              <a:rPr lang="en" sz="900" dirty="0" err="1">
                <a:latin typeface="Roboto"/>
                <a:ea typeface="Roboto"/>
                <a:cs typeface="Roboto"/>
                <a:sym typeface="Roboto"/>
              </a:rPr>
              <a:t>total_price</a:t>
            </a: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 = 66.66 AND id = '98505a10-e868-4964-85cd-c1a45911a766’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 не возвращается ничего, при этом если сделать запрос только с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id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в условии – вернется запись с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total_price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= 66.66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.  Но если выполнить </a:t>
            </a: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SELECT * FROM recipes2 WHERE </a:t>
            </a:r>
            <a:r>
              <a:rPr lang="en" sz="900" dirty="0" err="1">
                <a:latin typeface="Roboto"/>
                <a:ea typeface="Roboto"/>
                <a:cs typeface="Roboto"/>
                <a:sym typeface="Roboto"/>
              </a:rPr>
              <a:t>total_price</a:t>
            </a: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 BETWEEN 66.659 AND 66.661; 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то результат будет получен.</a:t>
            </a:r>
          </a:p>
        </p:txBody>
      </p:sp>
      <p:pic>
        <p:nvPicPr>
          <p:cNvPr id="2" name="Google Shape;198;p28">
            <a:extLst>
              <a:ext uri="{FF2B5EF4-FFF2-40B4-BE49-F238E27FC236}">
                <a16:creationId xmlns:a16="http://schemas.microsoft.com/office/drawing/2014/main" id="{13107563-053C-BADA-875C-F3FD21F6AB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9203" y="972842"/>
            <a:ext cx="982766" cy="98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90;p30">
            <a:extLst>
              <a:ext uri="{FF2B5EF4-FFF2-40B4-BE49-F238E27FC236}">
                <a16:creationId xmlns:a16="http://schemas.microsoft.com/office/drawing/2014/main" id="{ED3A4283-562E-73CB-A511-727734264A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529" y="426387"/>
            <a:ext cx="442772" cy="442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48415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1348</Words>
  <Application>Microsoft Macintosh PowerPoint</Application>
  <PresentationFormat>Экран (16:9)</PresentationFormat>
  <Paragraphs>171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Roboto</vt:lpstr>
      <vt:lpstr>Courier New</vt:lpstr>
      <vt:lpstr>Menlo</vt:lpstr>
      <vt:lpstr>Arial</vt:lpstr>
      <vt:lpstr>Светлая тема</vt:lpstr>
      <vt:lpstr>NoSQL</vt:lpstr>
      <vt:lpstr>Меня хорошо видно &amp; слышно?</vt:lpstr>
      <vt:lpstr>Защита проекта Тема: Сравнение производительности двух NoSQL решений (Cassandra и ClickHouse)  </vt:lpstr>
      <vt:lpstr>План защиты </vt:lpstr>
      <vt:lpstr>Цели проекта</vt:lpstr>
      <vt:lpstr>Что планировалось </vt:lpstr>
      <vt:lpstr>Используемые технологии  </vt:lpstr>
      <vt:lpstr>Схемы (архитектура, БД)   </vt:lpstr>
      <vt:lpstr>Что НЕ получилось?</vt:lpstr>
      <vt:lpstr>А что же получилось?</vt:lpstr>
      <vt:lpstr>Развертывание</vt:lpstr>
      <vt:lpstr>Импорт данных</vt:lpstr>
      <vt:lpstr>Мониторинг</vt:lpstr>
      <vt:lpstr>Нагрузочные скрипты</vt:lpstr>
      <vt:lpstr>Тест  Cassandra</vt:lpstr>
      <vt:lpstr>Тесты  ClickHouse</vt:lpstr>
      <vt:lpstr>Тесты  ClickHouse</vt:lpstr>
      <vt:lpstr>Анализ результатов</vt:lpstr>
      <vt:lpstr>Выводы  </vt:lpstr>
      <vt:lpstr>Планы по развитию   </vt:lpstr>
      <vt:lpstr>Спасибо за внимание!  </vt:lpstr>
      <vt:lpstr>Инструкции для работы с презентацией</vt:lpstr>
      <vt:lpstr>Слайд с иллюстрациями</vt:lpstr>
      <vt:lpstr>Слайд с иллюстрациями</vt:lpstr>
      <vt:lpstr>Слайд с иллюстрациями</vt:lpstr>
      <vt:lpstr>Презентация PowerPoint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Rutkovskiy Dmitriy</cp:lastModifiedBy>
  <cp:revision>3</cp:revision>
  <dcterms:modified xsi:type="dcterms:W3CDTF">2024-09-24T20:41:42Z</dcterms:modified>
</cp:coreProperties>
</file>